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8"/>
  </p:notesMasterIdLst>
  <p:handoutMasterIdLst>
    <p:handoutMasterId r:id="rId29"/>
  </p:handoutMasterIdLst>
  <p:sldIdLst>
    <p:sldId id="258" r:id="rId5"/>
    <p:sldId id="283" r:id="rId6"/>
    <p:sldId id="349" r:id="rId7"/>
    <p:sldId id="350" r:id="rId8"/>
    <p:sldId id="351" r:id="rId9"/>
    <p:sldId id="277" r:id="rId10"/>
    <p:sldId id="319" r:id="rId11"/>
    <p:sldId id="352" r:id="rId12"/>
    <p:sldId id="353" r:id="rId13"/>
    <p:sldId id="354" r:id="rId14"/>
    <p:sldId id="355" r:id="rId15"/>
    <p:sldId id="356" r:id="rId16"/>
    <p:sldId id="361" r:id="rId17"/>
    <p:sldId id="359" r:id="rId18"/>
    <p:sldId id="357" r:id="rId19"/>
    <p:sldId id="360" r:id="rId20"/>
    <p:sldId id="362" r:id="rId21"/>
    <p:sldId id="363" r:id="rId22"/>
    <p:sldId id="365" r:id="rId23"/>
    <p:sldId id="364" r:id="rId24"/>
    <p:sldId id="285" r:id="rId25"/>
    <p:sldId id="331" r:id="rId26"/>
    <p:sldId id="296" r:id="rId27"/>
  </p:sldIdLst>
  <p:sldSz cx="12192000" cy="6858000"/>
  <p:notesSz cx="6858000" cy="9144000"/>
  <p:embeddedFontLst>
    <p:embeddedFont>
      <p:font typeface="Avenir Next LT Pro" panose="020B05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mbria Math" panose="02040503050406030204" pitchFamily="18" charset="0"/>
      <p:regular r:id="rId38"/>
    </p:embeddedFont>
    <p:embeddedFont>
      <p:font typeface="Ebrima" panose="02000000000000000000" pitchFamily="2" charset="0"/>
      <p:regular r:id="rId39"/>
      <p:bold r:id="rId40"/>
    </p:embeddedFont>
    <p:embeddedFont>
      <p:font typeface="Speak Pro" panose="020B0504020101020102"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11" autoAdjust="0"/>
    <p:restoredTop sz="94249" autoAdjust="0"/>
  </p:normalViewPr>
  <p:slideViewPr>
    <p:cSldViewPr snapToGrid="0">
      <p:cViewPr varScale="1">
        <p:scale>
          <a:sx n="86" d="100"/>
          <a:sy n="86" d="100"/>
        </p:scale>
        <p:origin x="125" y="8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6/9/2020</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6/9/2020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6/9/2020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6/9/2020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6/9/2020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6/9/2020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6/9/2020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6/9/2020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6/9/2020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9296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6948294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57613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6/9/2020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37303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6/9/2020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6/9/2020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 id="2147483701" r:id="rId47"/>
    <p:sldLayoutId id="2147483702" r:id="rId48"/>
    <p:sldLayoutId id="2147483703" r:id="rId49"/>
    <p:sldLayoutId id="2147483705" r:id="rId5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7.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chiruTake/Snake-Game-at-IU" TargetMode="External"/><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49.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sfml-dev.org/index.php" TargetMode="External"/><Relationship Id="rId1" Type="http://schemas.openxmlformats.org/officeDocument/2006/relationships/slideLayout" Target="../slideLayouts/slideLayout47.xml"/><Relationship Id="rId5" Type="http://schemas.openxmlformats.org/officeDocument/2006/relationships/image" Target="../media/image27.jpe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535837" y="4429957"/>
            <a:ext cx="10147177" cy="1346583"/>
          </a:xfrm>
        </p:spPr>
        <p:txBody>
          <a:bodyPr>
            <a:noAutofit/>
          </a:bodyPr>
          <a:lstStyle/>
          <a:p>
            <a:pPr algn="ctr"/>
            <a:r>
              <a:rPr lang="en-US" sz="4800" dirty="0">
                <a:latin typeface="Times New Roman" panose="02020603050405020304" pitchFamily="18" charset="0"/>
                <a:ea typeface="Cambria" panose="02040503050406030204" pitchFamily="18" charset="0"/>
                <a:cs typeface="Times New Roman" panose="02020603050405020304" pitchFamily="18" charset="0"/>
              </a:rPr>
              <a:t>SNAKE GAME PROJECT</a:t>
            </a:r>
            <a:br>
              <a:rPr lang="en-US" sz="4800" dirty="0">
                <a:latin typeface="Times New Roman" panose="02020603050405020304" pitchFamily="18" charset="0"/>
                <a:ea typeface="Cambria" panose="02040503050406030204" pitchFamily="18" charset="0"/>
                <a:cs typeface="Times New Roman" panose="02020603050405020304" pitchFamily="18" charset="0"/>
              </a:rPr>
            </a:br>
            <a:r>
              <a:rPr lang="en-US" sz="2400" dirty="0">
                <a:latin typeface="Times New Roman" panose="02020603050405020304" pitchFamily="18" charset="0"/>
                <a:ea typeface="Cambria" panose="02040503050406030204" pitchFamily="18" charset="0"/>
                <a:cs typeface="Times New Roman" panose="02020603050405020304" pitchFamily="18" charset="0"/>
              </a:rPr>
              <a:t>At IU, June 08</a:t>
            </a:r>
            <a:r>
              <a:rPr lang="en-US" sz="2400" baseline="30000" dirty="0">
                <a:latin typeface="Times New Roman" panose="02020603050405020304" pitchFamily="18" charset="0"/>
                <a:ea typeface="Cambria" panose="02040503050406030204" pitchFamily="18" charset="0"/>
                <a:cs typeface="Times New Roman" panose="02020603050405020304" pitchFamily="18" charset="0"/>
              </a:rPr>
              <a:t>th</a:t>
            </a:r>
            <a:r>
              <a:rPr lang="en-US" sz="2400" dirty="0">
                <a:latin typeface="Times New Roman" panose="02020603050405020304" pitchFamily="18" charset="0"/>
                <a:ea typeface="Cambria" panose="02040503050406030204" pitchFamily="18" charset="0"/>
                <a:cs typeface="Times New Roman" panose="02020603050405020304" pitchFamily="18" charset="0"/>
              </a:rPr>
              <a:t> 2020, Semester 2 (2019 – 2020) </a:t>
            </a:r>
            <a:endParaRPr lang="en-US"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9" y="6003829"/>
            <a:ext cx="9144000" cy="522564"/>
          </a:xfrm>
        </p:spPr>
        <p:txBody>
          <a:bodyPr>
            <a:normAutofit/>
          </a:bodyPr>
          <a:lstStyle/>
          <a:p>
            <a:pPr algn="ctr"/>
            <a:r>
              <a:rPr lang="en-US" dirty="0">
                <a:latin typeface="Calibri" panose="020F0502020204030204" pitchFamily="34" charset="0"/>
                <a:cs typeface="Calibri" panose="020F0502020204030204" pitchFamily="34" charset="0"/>
              </a:rPr>
              <a:t>Author: Group 01</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8780017" y="854171"/>
            <a:ext cx="2176742" cy="726054"/>
          </a:xfrm>
        </p:spPr>
        <p:txBody>
          <a:bodyPr>
            <a:normAutofit/>
          </a:bodyPr>
          <a:lstStyle/>
          <a:p>
            <a:r>
              <a:rPr lang="en-US" sz="3600" dirty="0">
                <a:solidFill>
                  <a:srgbClr val="FF0000"/>
                </a:solidFill>
              </a:rPr>
              <a:t>02/2020</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12191999" cy="5862318"/>
          </a:xfrm>
        </p:spPr>
        <p:txBody>
          <a:bodyPr>
            <a:normAutofit/>
          </a:bodyPr>
          <a:lstStyle/>
          <a:p>
            <a:pPr marL="457200" indent="-457200" algn="just">
              <a:buFont typeface="Arial" panose="020B0604020202020204" pitchFamily="34" charset="0"/>
              <a:buChar char="•"/>
            </a:pPr>
            <a:r>
              <a:rPr lang="en-US" sz="3600" dirty="0"/>
              <a:t>Programmers wants players to achieve some extent of satisfaction through score comparison. </a:t>
            </a:r>
          </a:p>
          <a:p>
            <a:pPr marL="457200" indent="-457200" algn="just">
              <a:buFont typeface="Arial" panose="020B0604020202020204" pitchFamily="34" charset="0"/>
              <a:buChar char="•"/>
            </a:pPr>
            <a:r>
              <a:rPr lang="en-US" sz="3600" dirty="0"/>
              <a:t>No score is stored because player will continue playing over and over which decrease the working efficiency and attention, causing insomnia and headache if scores are stored</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10</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12192000"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Score Database</a:t>
            </a:r>
          </a:p>
        </p:txBody>
      </p:sp>
      <p:sp>
        <p:nvSpPr>
          <p:cNvPr id="2" name="AutoShape 2" descr="Companies are secretly scoring you, but good luck getting your data">
            <a:extLst>
              <a:ext uri="{FF2B5EF4-FFF2-40B4-BE49-F238E27FC236}">
                <a16:creationId xmlns:a16="http://schemas.microsoft.com/office/drawing/2014/main" id="{408FE922-3D6A-4698-AD32-95F4278DDA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Companies are secretly scoring you, but good luck getting your data">
            <a:extLst>
              <a:ext uri="{FF2B5EF4-FFF2-40B4-BE49-F238E27FC236}">
                <a16:creationId xmlns:a16="http://schemas.microsoft.com/office/drawing/2014/main" id="{DC23DD80-4C9C-4238-B7F9-9C81E3138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480" y="3581400"/>
            <a:ext cx="5282184" cy="297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13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11</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12191999"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4400" dirty="0"/>
              <a:t>Six (06) different Game Mode: Single Easy, Single Hard, Single Brutal, Double Easy, Double Hard, Double Brutal (changeable).</a:t>
            </a:r>
          </a:p>
          <a:p>
            <a:pPr marL="571500" indent="-571500" algn="just">
              <a:buFont typeface="Arial" panose="020B0604020202020204" pitchFamily="34" charset="0"/>
              <a:buChar char="•"/>
            </a:pPr>
            <a:r>
              <a:rPr lang="en-US" sz="4400" dirty="0"/>
              <a:t>Differentiating by “Delay” variable, Game Rules, and Obstacles </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01)</a:t>
            </a:r>
          </a:p>
        </p:txBody>
      </p:sp>
      <p:pic>
        <p:nvPicPr>
          <p:cNvPr id="6148" name="Picture 4" descr="Phiên bản cũ của Gaming Mode - The Ultimate Game Experience ...">
            <a:extLst>
              <a:ext uri="{FF2B5EF4-FFF2-40B4-BE49-F238E27FC236}">
                <a16:creationId xmlns:a16="http://schemas.microsoft.com/office/drawing/2014/main" id="{2E3C431A-2DF1-45EC-8405-1513698448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925" y="2812166"/>
            <a:ext cx="4500215" cy="45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7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12</a:t>
            </a:fld>
            <a:endParaRPr lang="en-US" b="1" dirty="0"/>
          </a:p>
        </p:txBody>
      </p:sp>
      <mc:AlternateContent xmlns:mc="http://schemas.openxmlformats.org/markup-compatibility/2006" xmlns:a14="http://schemas.microsoft.com/office/drawing/2010/main">
        <mc:Choice Requires="a14">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3"/>
                <a:ext cx="11972543" cy="23508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Delay variable determines the speed of snake.</a:t>
                </a:r>
              </a:p>
              <a:p>
                <a:pPr marL="571500" indent="-571500" algn="just">
                  <a:buFont typeface="Arial" panose="020B0604020202020204" pitchFamily="34" charset="0"/>
                  <a:buChar char="•"/>
                </a:pPr>
                <a:r>
                  <a:rPr lang="en-US" sz="3600" b="1" dirty="0"/>
                  <a:t>Easy</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0.15(1−05%)</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r>
                  <a:rPr lang="en-US" sz="3600" dirty="0"/>
                  <a:t> </a:t>
                </a:r>
              </a:p>
              <a:p>
                <a:pPr marL="571500" indent="-571500">
                  <a:buFont typeface="Arial" panose="020B0604020202020204" pitchFamily="34" charset="0"/>
                  <a:buChar char="•"/>
                </a:pPr>
                <a:r>
                  <a:rPr lang="en-US" sz="3600" b="1" dirty="0"/>
                  <a:t>Hard</a:t>
                </a:r>
                <a:r>
                  <a:rPr lang="en-US" sz="3600" dirty="0"/>
                  <a:t>: </a:t>
                </a: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0.10(1−10%)</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30</m:t>
                            </m:r>
                          </m:den>
                        </m:f>
                      </m:sup>
                    </m:sSup>
                  </m:oMath>
                </a14:m>
                <a:endParaRPr lang="en-US" sz="3600" dirty="0"/>
              </a:p>
              <a:p>
                <a:pPr marL="571500" indent="-571500" algn="just">
                  <a:buFont typeface="Arial" panose="020B0604020202020204" pitchFamily="34" charset="0"/>
                  <a:buChar char="•"/>
                </a:pPr>
                <a:endParaRPr lang="en-US" sz="3600" dirty="0"/>
              </a:p>
            </p:txBody>
          </p:sp>
        </mc:Choice>
        <mc:Fallback xmlns="">
          <p:sp>
            <p:nvSpPr>
              <p:cNvPr id="5" name="Text Placeholder 2">
                <a:extLst>
                  <a:ext uri="{FF2B5EF4-FFF2-40B4-BE49-F238E27FC236}">
                    <a16:creationId xmlns:a16="http://schemas.microsoft.com/office/drawing/2014/main" id="{8ABFBB5A-0845-4E1F-934C-A0A6D79EDDA4}"/>
                  </a:ext>
                </a:extLst>
              </p:cNvPr>
              <p:cNvSpPr txBox="1">
                <a:spLocks noRot="1" noChangeAspect="1" noMove="1" noResize="1" noEditPoints="1" noAdjustHandles="1" noChangeArrowheads="1" noChangeShapeType="1" noTextEdit="1"/>
              </p:cNvSpPr>
              <p:nvPr/>
            </p:nvSpPr>
            <p:spPr>
              <a:xfrm>
                <a:off x="1" y="941033"/>
                <a:ext cx="11972543" cy="2350808"/>
              </a:xfrm>
              <a:prstGeom prst="rect">
                <a:avLst/>
              </a:prstGeom>
              <a:blipFill>
                <a:blip r:embed="rId2"/>
                <a:stretch>
                  <a:fillRect l="-1375" t="-6218" b="-544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880" y="3291841"/>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6020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13</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1" y="941032"/>
            <a:ext cx="7068311"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Symbol" panose="05050102010706020507" pitchFamily="18" charset="2"/>
              <a:buChar char="Þ"/>
            </a:pPr>
            <a:r>
              <a:rPr lang="en-US" sz="3600" dirty="0"/>
              <a:t>Most will fail after 15 minutes in Easy Mode and 7.5 - 10 minutes in Hard Mode and 5 minutes after 5 minutes in Brutal.</a:t>
            </a:r>
          </a:p>
          <a:p>
            <a:pPr algn="just"/>
            <a:r>
              <a:rPr lang="en-US" sz="3600" dirty="0"/>
              <a:t>(Human Reaction ranging from 0.1 s &lt;-&gt; 0.3 s) </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02) – Delay variable</a:t>
            </a:r>
          </a:p>
        </p:txBody>
      </p:sp>
      <p:pic>
        <p:nvPicPr>
          <p:cNvPr id="11266" name="Picture 2" descr="Top Digital Agencies Know: When it Comes to Website Design - Speed ...">
            <a:extLst>
              <a:ext uri="{FF2B5EF4-FFF2-40B4-BE49-F238E27FC236}">
                <a16:creationId xmlns:a16="http://schemas.microsoft.com/office/drawing/2014/main" id="{C54F00D4-26A5-40C1-8F6D-9024785AA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1" y="913600"/>
            <a:ext cx="4748783" cy="2964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82AAAC7-4C77-418E-B461-E36D3D01FA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FC759D1E-2E9D-43F7-887A-D15B5F2DF2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13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14</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1481407963"/>
              </p:ext>
            </p:extLst>
          </p:nvPr>
        </p:nvGraphicFramePr>
        <p:xfrm>
          <a:off x="1" y="0"/>
          <a:ext cx="12192000" cy="6858000"/>
        </p:xfrm>
        <a:graphic>
          <a:graphicData uri="http://schemas.openxmlformats.org/drawingml/2006/table">
            <a:tbl>
              <a:tblPr firstRow="1" firstCol="1" bandRow="1">
                <a:tableStyleId>{5C22544A-7EE6-4342-B048-85BDC9FD1C3A}</a:tableStyleId>
              </a:tblPr>
              <a:tblGrid>
                <a:gridCol w="4063180">
                  <a:extLst>
                    <a:ext uri="{9D8B030D-6E8A-4147-A177-3AD203B41FA5}">
                      <a16:colId xmlns:a16="http://schemas.microsoft.com/office/drawing/2014/main" val="3647834819"/>
                    </a:ext>
                  </a:extLst>
                </a:gridCol>
                <a:gridCol w="4064410">
                  <a:extLst>
                    <a:ext uri="{9D8B030D-6E8A-4147-A177-3AD203B41FA5}">
                      <a16:colId xmlns:a16="http://schemas.microsoft.com/office/drawing/2014/main" val="514740672"/>
                    </a:ext>
                  </a:extLst>
                </a:gridCol>
                <a:gridCol w="406441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3200" dirty="0">
                          <a:effectLst/>
                        </a:rPr>
                        <a:t>Time Passed (s)</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Easy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Delay (s) in Hard Mode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3200">
                          <a:effectLst/>
                        </a:rPr>
                        <a:t>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0.15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3200" dirty="0">
                          <a:effectLst/>
                        </a:rPr>
                        <a:t>60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0.1353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3200">
                          <a:effectLst/>
                        </a:rPr>
                        <a:t>240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0.0995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0.0478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3200">
                          <a:effectLst/>
                        </a:rPr>
                        <a:t>300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0.0898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0.0348</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3200" dirty="0">
                          <a:effectLst/>
                        </a:rPr>
                        <a:t>450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0.0694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0.0205</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3200">
                          <a:effectLst/>
                        </a:rPr>
                        <a:t>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0.0537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0.0121</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3200" dirty="0">
                          <a:effectLst/>
                        </a:rPr>
                        <a:t>900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0.0323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4.239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3200" dirty="0">
                          <a:effectLst/>
                        </a:rPr>
                        <a:t>1200</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0.0193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1.478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3200">
                          <a:effectLst/>
                        </a:rPr>
                        <a:t>1800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6.91 x 10</a:t>
                      </a:r>
                      <a:r>
                        <a:rPr lang="en-US" sz="3200" baseline="300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1.797 x 10</a:t>
                      </a:r>
                      <a:r>
                        <a:rPr lang="en-US" sz="3200" baseline="30000" dirty="0">
                          <a:effectLst/>
                        </a:rPr>
                        <a:t>-4</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3200">
                          <a:effectLst/>
                        </a:rPr>
                        <a:t>2400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2.477 x 10</a:t>
                      </a:r>
                      <a:r>
                        <a:rPr lang="en-US" sz="3200" baseline="30000" dirty="0">
                          <a:effectLst/>
                        </a:rPr>
                        <a:t>-3</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2.185 x 10</a:t>
                      </a:r>
                      <a:r>
                        <a:rPr lang="en-US" sz="3200" baseline="30000" dirty="0">
                          <a:effectLst/>
                        </a:rPr>
                        <a:t>-5</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3200">
                          <a:effectLst/>
                        </a:rPr>
                        <a:t>3600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a:effectLst/>
                        </a:rPr>
                        <a:t>3.184 x 10</a:t>
                      </a:r>
                      <a:r>
                        <a:rPr lang="en-US" sz="3200" baseline="30000">
                          <a:effectLst/>
                        </a:rPr>
                        <a:t>-4</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3200" dirty="0">
                          <a:effectLst/>
                        </a:rPr>
                        <a:t>3.229 x 10</a:t>
                      </a:r>
                      <a:r>
                        <a:rPr lang="en-US" sz="3200" baseline="30000" dirty="0">
                          <a:effectLst/>
                        </a:rPr>
                        <a:t>-7</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2170433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Game Rules - Đánh giá | Facebook">
            <a:extLst>
              <a:ext uri="{FF2B5EF4-FFF2-40B4-BE49-F238E27FC236}">
                <a16:creationId xmlns:a16="http://schemas.microsoft.com/office/drawing/2014/main" id="{78D10883-2754-464C-9301-CB5C83DBE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158" y="3429000"/>
            <a:ext cx="4156138" cy="415613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15</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000" dirty="0"/>
              <a:t>Snake can pass wall, bite himself or other Snake</a:t>
            </a:r>
          </a:p>
          <a:p>
            <a:pPr marL="571500" indent="-571500" algn="just">
              <a:buFont typeface="Arial" panose="020B0604020202020204" pitchFamily="34" charset="0"/>
              <a:buChar char="•"/>
            </a:pPr>
            <a:r>
              <a:rPr lang="en-US" sz="4000" dirty="0"/>
              <a:t>Low Speed Initial, less Obstacles (still random)</a:t>
            </a:r>
          </a:p>
          <a:p>
            <a:pPr marL="571500" indent="-571500">
              <a:buFont typeface="Arial" panose="020B0604020202020204" pitchFamily="34" charset="0"/>
              <a:buChar char="•"/>
            </a:pPr>
            <a:endParaRPr lang="en-US" sz="44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03) – Game Rules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000" dirty="0"/>
              <a:t>Snake cannot pass wall, bite himself or other Snake</a:t>
            </a:r>
          </a:p>
          <a:p>
            <a:pPr marL="571500" indent="-571500" algn="just">
              <a:buFont typeface="Arial" panose="020B0604020202020204" pitchFamily="34" charset="0"/>
              <a:buChar char="•"/>
            </a:pPr>
            <a:r>
              <a:rPr lang="en-US" sz="4000" dirty="0"/>
              <a:t>High Speed Initial, more Obstacles (still random)</a:t>
            </a:r>
          </a:p>
          <a:p>
            <a:pPr marL="571500" indent="-571500">
              <a:buFont typeface="Arial" panose="020B0604020202020204" pitchFamily="34" charset="0"/>
              <a:buChar char="•"/>
            </a:pPr>
            <a:endParaRPr lang="en-US" sz="4400" dirty="0"/>
          </a:p>
        </p:txBody>
      </p:sp>
    </p:spTree>
    <p:extLst>
      <p:ext uri="{BB962C8B-B14F-4D97-AF65-F5344CB8AC3E}">
        <p14:creationId xmlns:p14="http://schemas.microsoft.com/office/powerpoint/2010/main" val="2013670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16</a:t>
            </a:fld>
            <a:endParaRPr lang="en-US" b="1" dirty="0"/>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0" y="941032"/>
            <a:ext cx="6096000"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EASY MODE</a:t>
            </a:r>
          </a:p>
          <a:p>
            <a:pPr marL="571500" indent="-571500" algn="just">
              <a:buFont typeface="Arial" panose="020B0604020202020204" pitchFamily="34" charset="0"/>
              <a:buChar char="•"/>
            </a:pPr>
            <a:r>
              <a:rPr lang="en-US" sz="4400" dirty="0"/>
              <a:t>Durations: 20 seconds</a:t>
            </a:r>
          </a:p>
          <a:p>
            <a:pPr algn="just"/>
            <a:r>
              <a:rPr lang="en-US" sz="4400" dirty="0"/>
              <a:t>After 35 seconds passed:</a:t>
            </a:r>
          </a:p>
          <a:p>
            <a:pPr algn="ctr"/>
            <a:r>
              <a:rPr lang="en-US" sz="4400" dirty="0" err="1"/>
              <a:t>ObstacleNumber</a:t>
            </a:r>
            <a:r>
              <a:rPr lang="en-US" sz="4400" dirty="0"/>
              <a:t> += 5;</a:t>
            </a:r>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04) – Obstacles</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6096000" y="924755"/>
            <a:ext cx="6178963" cy="57704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HARD MODE</a:t>
            </a:r>
          </a:p>
          <a:p>
            <a:pPr marL="571500" indent="-571500" algn="just">
              <a:buFont typeface="Arial" panose="020B0604020202020204" pitchFamily="34" charset="0"/>
              <a:buChar char="•"/>
            </a:pPr>
            <a:r>
              <a:rPr lang="en-US" sz="4400" dirty="0"/>
              <a:t>Durations: 30 seconds</a:t>
            </a:r>
          </a:p>
          <a:p>
            <a:pPr algn="just"/>
            <a:r>
              <a:rPr lang="en-US" sz="4400" dirty="0"/>
              <a:t>After 45 seconds passed:</a:t>
            </a:r>
          </a:p>
          <a:p>
            <a:pPr algn="ctr"/>
            <a:r>
              <a:rPr lang="en-US" sz="4400" dirty="0" err="1"/>
              <a:t>ObstacleNumber</a:t>
            </a:r>
            <a:r>
              <a:rPr lang="en-US" sz="4400" dirty="0"/>
              <a:t> += 15;</a:t>
            </a:r>
          </a:p>
          <a:p>
            <a:pPr marL="571500" indent="-571500">
              <a:buFont typeface="Arial" panose="020B0604020202020204" pitchFamily="34" charset="0"/>
              <a:buChar char="•"/>
            </a:pPr>
            <a:endParaRPr lang="en-US" sz="4400" dirty="0"/>
          </a:p>
        </p:txBody>
      </p:sp>
      <p:pic>
        <p:nvPicPr>
          <p:cNvPr id="13314" name="Picture 2" descr="How A Hispanic Business Owner Overcame Startup Obstacles">
            <a:extLst>
              <a:ext uri="{FF2B5EF4-FFF2-40B4-BE49-F238E27FC236}">
                <a16:creationId xmlns:a16="http://schemas.microsoft.com/office/drawing/2014/main" id="{A2350413-506B-4C45-9D0B-7E00461FB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148" y="3995636"/>
            <a:ext cx="3171702" cy="237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88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17</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05) – Brutal Mode</a:t>
            </a: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1" y="1345379"/>
                <a:ext cx="12191999" cy="470794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400" b="1" dirty="0"/>
                  <a:t>Obstacles</a:t>
                </a:r>
              </a:p>
              <a:p>
                <a:pPr marL="457200" lvl="0" indent="-457200">
                  <a:buFont typeface="Arial" panose="020B0604020202020204" pitchFamily="34" charset="0"/>
                  <a:buChar char="•"/>
                </a:pPr>
                <a:r>
                  <a:rPr lang="en-US" sz="3600" dirty="0"/>
                  <a:t>Some obstacles can be repeated so the factual number of obstacles is smaller than the theoretical one.</a:t>
                </a:r>
              </a:p>
              <a:p>
                <a:pPr marL="457200" lvl="0" indent="-457200">
                  <a:buFont typeface="Arial" panose="020B0604020202020204" pitchFamily="34" charset="0"/>
                  <a:buChar char="•"/>
                </a:pPr>
                <a14:m>
                  <m:oMath xmlns:m="http://schemas.openxmlformats.org/officeDocument/2006/math">
                    <m:r>
                      <a:rPr lang="en-US" sz="3600" b="0" i="1" smtClean="0">
                        <a:latin typeface="Cambria Math" panose="02040503050406030204" pitchFamily="18" charset="0"/>
                      </a:rPr>
                      <m:t>𝑂𝑏𝑠𝑡𝑎𝑐𝑙𝑒𝑠</m:t>
                    </m:r>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10(1</m:t>
                        </m:r>
                        <m:r>
                          <a:rPr lang="en-US" sz="3600" b="0" i="1" smtClean="0">
                            <a:latin typeface="Cambria Math" panose="02040503050406030204" pitchFamily="18" charset="0"/>
                          </a:rPr>
                          <m:t>+75</m:t>
                        </m:r>
                        <m:r>
                          <a:rPr lang="en-US" sz="3600" i="1">
                            <a:latin typeface="Cambria Math" panose="02040503050406030204" pitchFamily="18" charset="0"/>
                          </a:rPr>
                          <m:t>%)</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b="0" i="1" smtClean="0">
                                <a:latin typeface="Cambria Math" panose="02040503050406030204" pitchFamily="18" charset="0"/>
                              </a:rPr>
                              <m:t>6</m:t>
                            </m:r>
                            <m:r>
                              <a:rPr lang="en-US" sz="3600" i="1">
                                <a:latin typeface="Cambria Math" panose="02040503050406030204" pitchFamily="18" charset="0"/>
                              </a:rPr>
                              <m:t>0</m:t>
                            </m:r>
                          </m:den>
                        </m:f>
                      </m:sup>
                    </m:sSup>
                  </m:oMath>
                </a14:m>
                <a:endParaRPr lang="en-US" sz="3600" dirty="0"/>
              </a:p>
              <a:p>
                <a:pPr marL="457200" lvl="0" indent="-457200">
                  <a:buFont typeface="Arial" panose="020B0604020202020204" pitchFamily="34" charset="0"/>
                  <a:buChar char="•"/>
                </a:pPr>
                <a:endParaRPr lang="en-US" sz="3600" dirty="0"/>
              </a:p>
              <a:p>
                <a:pPr algn="ctr"/>
                <a:r>
                  <a:rPr lang="en-US" sz="5400" b="1" dirty="0"/>
                  <a:t>Speed</a:t>
                </a:r>
                <a:endParaRPr lang="en-US" sz="3600" b="1" dirty="0"/>
              </a:p>
              <a:p>
                <a:pPr marL="571500" indent="-571500">
                  <a:buFont typeface="Arial" panose="020B0604020202020204" pitchFamily="34" charset="0"/>
                  <a:buChar char="•"/>
                </a:pPr>
                <a14:m>
                  <m:oMath xmlns:m="http://schemas.openxmlformats.org/officeDocument/2006/math">
                    <m:r>
                      <a:rPr lang="en-US" sz="3600" i="1">
                        <a:latin typeface="Cambria Math" panose="02040503050406030204" pitchFamily="18" charset="0"/>
                      </a:rPr>
                      <m:t>𝐷𝑒𝑙𝑎𝑦</m:t>
                    </m:r>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0.10(1−10%)</m:t>
                        </m:r>
                      </m:e>
                      <m:sup>
                        <m:r>
                          <a:rPr lang="en-US" sz="3600" i="1">
                            <a:latin typeface="Cambria Math" panose="02040503050406030204" pitchFamily="18" charset="0"/>
                          </a:rPr>
                          <m:t>𝑖𝑛𝑡</m:t>
                        </m:r>
                        <m:r>
                          <a:rPr lang="en-US" sz="3600" i="1">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𝑇𝑖𝑚𝑒</m:t>
                            </m:r>
                          </m:num>
                          <m:den>
                            <m:r>
                              <a:rPr lang="en-US" sz="3600" i="1">
                                <a:latin typeface="Cambria Math" panose="02040503050406030204" pitchFamily="18" charset="0"/>
                              </a:rPr>
                              <m:t>20</m:t>
                            </m:r>
                          </m:den>
                        </m:f>
                      </m:sup>
                    </m:sSup>
                  </m:oMath>
                </a14:m>
                <a:endParaRPr lang="en-US" sz="3600" dirty="0"/>
              </a:p>
              <a:p>
                <a:pPr lvl="0"/>
                <a:endParaRPr lang="en-US" sz="3600" dirty="0"/>
              </a:p>
              <a:p>
                <a:pPr marL="571500" indent="-571500">
                  <a:buFont typeface="Arial" panose="020B0604020202020204" pitchFamily="34" charset="0"/>
                  <a:buChar char="•"/>
                </a:pPr>
                <a:endParaRPr lang="en-US" sz="4400" dirty="0"/>
              </a:p>
            </p:txBody>
          </p:sp>
        </mc:Choice>
        <mc:Fallback xmlns="">
          <p:sp>
            <p:nvSpPr>
              <p:cNvPr id="7" name="Text Placeholder 2">
                <a:extLst>
                  <a:ext uri="{FF2B5EF4-FFF2-40B4-BE49-F238E27FC236}">
                    <a16:creationId xmlns:a16="http://schemas.microsoft.com/office/drawing/2014/main" id="{4B5AC75E-FFFC-4E00-8F8A-685B994E583A}"/>
                  </a:ext>
                </a:extLst>
              </p:cNvPr>
              <p:cNvSpPr txBox="1">
                <a:spLocks noRot="1" noChangeAspect="1" noMove="1" noResize="1" noEditPoints="1" noAdjustHandles="1" noChangeArrowheads="1" noChangeShapeType="1" noTextEdit="1"/>
              </p:cNvSpPr>
              <p:nvPr/>
            </p:nvSpPr>
            <p:spPr>
              <a:xfrm>
                <a:off x="1" y="1345379"/>
                <a:ext cx="12191999" cy="4707949"/>
              </a:xfrm>
              <a:prstGeom prst="rect">
                <a:avLst/>
              </a:prstGeom>
              <a:blipFill>
                <a:blip r:embed="rId2"/>
                <a:stretch>
                  <a:fillRect l="-1350" t="-6995"/>
                </a:stretch>
              </a:blipFill>
            </p:spPr>
            <p:txBody>
              <a:bodyPr/>
              <a:lstStyle/>
              <a:p>
                <a:r>
                  <a:rPr lang="en-US">
                    <a:noFill/>
                  </a:rPr>
                  <a:t> </a:t>
                </a:r>
              </a:p>
            </p:txBody>
          </p:sp>
        </mc:Fallback>
      </mc:AlternateContent>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3954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18</a:t>
            </a:fld>
            <a:endParaRPr lang="en-US" b="1" dirty="0"/>
          </a:p>
        </p:txBody>
      </p:sp>
      <p:graphicFrame>
        <p:nvGraphicFramePr>
          <p:cNvPr id="2" name="Table 1">
            <a:extLst>
              <a:ext uri="{FF2B5EF4-FFF2-40B4-BE49-F238E27FC236}">
                <a16:creationId xmlns:a16="http://schemas.microsoft.com/office/drawing/2014/main" id="{B86516A4-C016-4121-9425-6DEF245582B9}"/>
              </a:ext>
            </a:extLst>
          </p:cNvPr>
          <p:cNvGraphicFramePr>
            <a:graphicFrameLocks noGrp="1"/>
          </p:cNvGraphicFramePr>
          <p:nvPr>
            <p:extLst>
              <p:ext uri="{D42A27DB-BD31-4B8C-83A1-F6EECF244321}">
                <p14:modId xmlns:p14="http://schemas.microsoft.com/office/powerpoint/2010/main" val="2906947006"/>
              </p:ext>
            </p:extLst>
          </p:nvPr>
        </p:nvGraphicFramePr>
        <p:xfrm>
          <a:off x="0" y="0"/>
          <a:ext cx="12191999" cy="6858000"/>
        </p:xfrm>
        <a:graphic>
          <a:graphicData uri="http://schemas.openxmlformats.org/drawingml/2006/table">
            <a:tbl>
              <a:tblPr firstRow="1" firstCol="1" bandRow="1">
                <a:tableStyleId>{5C22544A-7EE6-4342-B048-85BDC9FD1C3A}</a:tableStyleId>
              </a:tblPr>
              <a:tblGrid>
                <a:gridCol w="2627790">
                  <a:extLst>
                    <a:ext uri="{9D8B030D-6E8A-4147-A177-3AD203B41FA5}">
                      <a16:colId xmlns:a16="http://schemas.microsoft.com/office/drawing/2014/main" val="3647834819"/>
                    </a:ext>
                  </a:extLst>
                </a:gridCol>
                <a:gridCol w="4350059">
                  <a:extLst>
                    <a:ext uri="{9D8B030D-6E8A-4147-A177-3AD203B41FA5}">
                      <a16:colId xmlns:a16="http://schemas.microsoft.com/office/drawing/2014/main" val="514740672"/>
                    </a:ext>
                  </a:extLst>
                </a:gridCol>
                <a:gridCol w="5214150">
                  <a:extLst>
                    <a:ext uri="{9D8B030D-6E8A-4147-A177-3AD203B41FA5}">
                      <a16:colId xmlns:a16="http://schemas.microsoft.com/office/drawing/2014/main" val="3636908775"/>
                    </a:ext>
                  </a:extLst>
                </a:gridCol>
              </a:tblGrid>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Time Passed (s)</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Delay (s) in Brutal Mode</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Number of Obstacles (Theoretical)</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6515362"/>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4786559"/>
                  </a:ext>
                </a:extLst>
              </a:tr>
              <a:tr h="571500">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60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0.0729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783016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0.0531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296310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0.0387</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1854327"/>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0.0282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93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5332244"/>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0.0205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164</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294119"/>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360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0.015</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287</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66769526"/>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0.0109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502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74068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7.977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879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2565105"/>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540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5.815 x 10</a:t>
                      </a:r>
                      <a:r>
                        <a:rPr lang="en-US" sz="2800" baseline="30000" dirty="0">
                          <a:effectLst/>
                          <a:latin typeface="+mn-lt"/>
                          <a:ea typeface="Calibri" panose="020F0502020204030204" pitchFamily="34" charset="0"/>
                          <a:cs typeface="Times New Roman" panose="02020603050405020304" pitchFamily="18" charset="0"/>
                        </a:rPr>
                        <a:t>-3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1539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462203"/>
                  </a:ext>
                </a:extLst>
              </a:tr>
              <a:tr h="571500">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600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Bef>
                          <a:spcPts val="200"/>
                        </a:spcBef>
                        <a:spcAft>
                          <a:spcPts val="200"/>
                        </a:spcAft>
                      </a:pPr>
                      <a:r>
                        <a:rPr lang="en-US" sz="2800">
                          <a:effectLst/>
                          <a:latin typeface="+mn-lt"/>
                          <a:ea typeface="Calibri" panose="020F0502020204030204" pitchFamily="34" charset="0"/>
                          <a:cs typeface="Times New Roman" panose="02020603050405020304" pitchFamily="18" charset="0"/>
                        </a:rPr>
                        <a:t>4.239 x 10</a:t>
                      </a:r>
                      <a:r>
                        <a:rPr lang="en-US" sz="2800" baseline="30000">
                          <a:effectLst/>
                          <a:latin typeface="+mn-lt"/>
                          <a:ea typeface="Calibri" panose="020F0502020204030204" pitchFamily="34" charset="0"/>
                          <a:cs typeface="Times New Roman" panose="02020603050405020304" pitchFamily="18" charset="0"/>
                        </a:rPr>
                        <a:t>-3</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20000"/>
                        </a:lnSpc>
                        <a:spcBef>
                          <a:spcPts val="200"/>
                        </a:spcBef>
                        <a:spcAft>
                          <a:spcPts val="200"/>
                        </a:spcAft>
                      </a:pPr>
                      <a:r>
                        <a:rPr lang="en-US" sz="2800" dirty="0">
                          <a:effectLst/>
                          <a:latin typeface="+mn-lt"/>
                          <a:ea typeface="Calibri" panose="020F0502020204030204" pitchFamily="34" charset="0"/>
                          <a:cs typeface="Times New Roman" panose="02020603050405020304" pitchFamily="18" charset="0"/>
                        </a:rPr>
                        <a:t>2639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494306"/>
                  </a:ext>
                </a:extLst>
              </a:tr>
            </a:tbl>
          </a:graphicData>
        </a:graphic>
      </p:graphicFrame>
    </p:spTree>
    <p:extLst>
      <p:ext uri="{BB962C8B-B14F-4D97-AF65-F5344CB8AC3E}">
        <p14:creationId xmlns:p14="http://schemas.microsoft.com/office/powerpoint/2010/main" val="79570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19</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Mode (Part 06) – Bonus Time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457200" y="941033"/>
            <a:ext cx="11295888" cy="17906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3200" dirty="0"/>
              <a:t>After 75 seconds in silence, there are 150 fruits available on the screen (theoretical) on the screen for 15 seconds before disappearing. However, this bonus time can cause death if players does not pay attention.		</a:t>
            </a:r>
          </a:p>
          <a:p>
            <a:pPr marL="571500" indent="-571500">
              <a:buFont typeface="Arial" panose="020B0604020202020204" pitchFamily="34" charset="0"/>
              <a:buChar char="•"/>
            </a:pPr>
            <a:endParaRPr lang="en-US" sz="3200" dirty="0"/>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2" descr="Buy Fresh Gala Apples Online | Walmart Canada">
            <a:extLst>
              <a:ext uri="{FF2B5EF4-FFF2-40B4-BE49-F238E27FC236}">
                <a16:creationId xmlns:a16="http://schemas.microsoft.com/office/drawing/2014/main" id="{BD00A3C8-C742-4B71-9EA8-1B3BD2D73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711" y="2742942"/>
            <a:ext cx="1748430" cy="17484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atermelon (Có hình ảnh)">
            <a:extLst>
              <a:ext uri="{FF2B5EF4-FFF2-40B4-BE49-F238E27FC236}">
                <a16:creationId xmlns:a16="http://schemas.microsoft.com/office/drawing/2014/main" id="{1C952F33-DFC7-4871-B676-72FEFE43A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10" y="367276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ikTok videos show how to remove worms from strawberries with salt ...">
            <a:extLst>
              <a:ext uri="{FF2B5EF4-FFF2-40B4-BE49-F238E27FC236}">
                <a16:creationId xmlns:a16="http://schemas.microsoft.com/office/drawing/2014/main" id="{804D9BB6-077A-4FA9-A46B-C785703CF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9469" y="2437391"/>
            <a:ext cx="2552700" cy="179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075DA349-22A2-4517-B142-CA026A5B40AA}"/>
              </a:ext>
            </a:extLst>
          </p:cNvPr>
          <p:cNvSpPr txBox="1">
            <a:spLocks/>
          </p:cNvSpPr>
          <p:nvPr/>
        </p:nvSpPr>
        <p:spPr>
          <a:xfrm>
            <a:off x="-36630" y="4432258"/>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+ 10</a:t>
            </a:r>
          </a:p>
          <a:p>
            <a:pPr algn="ctr"/>
            <a:r>
              <a:rPr lang="en-US" sz="3600" dirty="0"/>
              <a:t>Length = Length + 5</a:t>
            </a:r>
          </a:p>
        </p:txBody>
      </p:sp>
      <p:sp>
        <p:nvSpPr>
          <p:cNvPr id="13" name="Text Placeholder 2">
            <a:extLst>
              <a:ext uri="{FF2B5EF4-FFF2-40B4-BE49-F238E27FC236}">
                <a16:creationId xmlns:a16="http://schemas.microsoft.com/office/drawing/2014/main" id="{E1FA3086-B475-4525-B795-B2C17005C5BC}"/>
              </a:ext>
            </a:extLst>
          </p:cNvPr>
          <p:cNvSpPr txBox="1">
            <a:spLocks/>
          </p:cNvSpPr>
          <p:nvPr/>
        </p:nvSpPr>
        <p:spPr>
          <a:xfrm>
            <a:off x="3593592" y="5593870"/>
            <a:ext cx="4590288"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+ 20</a:t>
            </a:r>
          </a:p>
          <a:p>
            <a:pPr algn="ctr"/>
            <a:r>
              <a:rPr lang="en-US" sz="3600" dirty="0"/>
              <a:t>Length = Length + 10</a:t>
            </a:r>
          </a:p>
        </p:txBody>
      </p:sp>
      <p:sp>
        <p:nvSpPr>
          <p:cNvPr id="14" name="Text Placeholder 2">
            <a:extLst>
              <a:ext uri="{FF2B5EF4-FFF2-40B4-BE49-F238E27FC236}">
                <a16:creationId xmlns:a16="http://schemas.microsoft.com/office/drawing/2014/main" id="{20D5C577-9A12-447A-AEB6-5FD17E4C9CD3}"/>
              </a:ext>
            </a:extLst>
          </p:cNvPr>
          <p:cNvSpPr txBox="1">
            <a:spLocks/>
          </p:cNvSpPr>
          <p:nvPr/>
        </p:nvSpPr>
        <p:spPr>
          <a:xfrm>
            <a:off x="7753263" y="4228091"/>
            <a:ext cx="4325112" cy="11616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t>Score = Score - 50</a:t>
            </a:r>
          </a:p>
          <a:p>
            <a:pPr algn="ctr"/>
            <a:r>
              <a:rPr lang="en-US" sz="3600" dirty="0"/>
              <a:t>Length = Length - 25</a:t>
            </a:r>
          </a:p>
        </p:txBody>
      </p:sp>
    </p:spTree>
    <p:extLst>
      <p:ext uri="{BB962C8B-B14F-4D97-AF65-F5344CB8AC3E}">
        <p14:creationId xmlns:p14="http://schemas.microsoft.com/office/powerpoint/2010/main" val="468110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2</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7" name="Picture 6">
            <a:extLst>
              <a:ext uri="{FF2B5EF4-FFF2-40B4-BE49-F238E27FC236}">
                <a16:creationId xmlns:a16="http://schemas.microsoft.com/office/drawing/2014/main" id="{D6395E90-F4DE-4BA3-A7B6-E076C010C3DA}"/>
              </a:ext>
            </a:extLst>
          </p:cNvPr>
          <p:cNvPicPr>
            <a:picLocks noChangeAspect="1"/>
          </p:cNvPicPr>
          <p:nvPr/>
        </p:nvPicPr>
        <p:blipFill>
          <a:blip r:embed="rId3"/>
          <a:stretch>
            <a:fillRect/>
          </a:stretch>
        </p:blipFill>
        <p:spPr>
          <a:xfrm>
            <a:off x="1108341" y="362655"/>
            <a:ext cx="3879318" cy="3918278"/>
          </a:xfrm>
          <a:prstGeom prst="rect">
            <a:avLst/>
          </a:prstGeom>
        </p:spPr>
      </p:pic>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Leader: PHAM HOANG MINH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ITITIU19031 (30%)</a:t>
            </a:r>
          </a:p>
        </p:txBody>
      </p:sp>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20</a:t>
            </a:fld>
            <a:endParaRPr lang="en-US" b="1"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0" y="0"/>
            <a:ext cx="12191999" cy="1042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Note</a:t>
            </a:r>
          </a:p>
        </p:txBody>
      </p:sp>
      <p:sp>
        <p:nvSpPr>
          <p:cNvPr id="7" name="Text Placeholder 2">
            <a:extLst>
              <a:ext uri="{FF2B5EF4-FFF2-40B4-BE49-F238E27FC236}">
                <a16:creationId xmlns:a16="http://schemas.microsoft.com/office/drawing/2014/main" id="{4B5AC75E-FFFC-4E00-8F8A-685B994E583A}"/>
              </a:ext>
            </a:extLst>
          </p:cNvPr>
          <p:cNvSpPr txBox="1">
            <a:spLocks/>
          </p:cNvSpPr>
          <p:nvPr/>
        </p:nvSpPr>
        <p:spPr>
          <a:xfrm>
            <a:off x="2" y="832104"/>
            <a:ext cx="12191998" cy="59712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0" indent="-571500" algn="just">
              <a:buFont typeface="Arial" panose="020B0604020202020204" pitchFamily="34" charset="0"/>
              <a:buChar char="•"/>
            </a:pPr>
            <a:r>
              <a:rPr lang="en-US" sz="4400" dirty="0"/>
              <a:t>Obstacles can appear randomly </a:t>
            </a:r>
            <a:r>
              <a:rPr lang="en-US" sz="4400" b="1" dirty="0">
                <a:solidFill>
                  <a:srgbClr val="FF0000"/>
                </a:solidFill>
              </a:rPr>
              <a:t>without warning </a:t>
            </a:r>
            <a:r>
              <a:rPr lang="en-US" sz="4400" dirty="0"/>
              <a:t>to increase the Game Difficulty. But you will only die if you hit the Snake’s Head into it. Obstacles will appear again after 15 seconds of disappearing.</a:t>
            </a:r>
          </a:p>
          <a:p>
            <a:pPr marL="571500" lvl="0" indent="-571500" algn="just">
              <a:buFont typeface="Arial" panose="020B0604020202020204" pitchFamily="34" charset="0"/>
              <a:buChar char="•"/>
            </a:pPr>
            <a:r>
              <a:rPr lang="en-US" sz="4400" dirty="0"/>
              <a:t>If you are unlucky, </a:t>
            </a:r>
            <a:r>
              <a:rPr lang="en-US" sz="4400" b="1" dirty="0">
                <a:solidFill>
                  <a:srgbClr val="FF0000"/>
                </a:solidFill>
              </a:rPr>
              <a:t>“</a:t>
            </a:r>
            <a:r>
              <a:rPr lang="en-US" sz="4400" b="1" dirty="0" err="1">
                <a:solidFill>
                  <a:srgbClr val="FF0000"/>
                </a:solidFill>
              </a:rPr>
              <a:t>nhân</a:t>
            </a:r>
            <a:r>
              <a:rPr lang="en-US" sz="4400" b="1" dirty="0">
                <a:solidFill>
                  <a:srgbClr val="FF0000"/>
                </a:solidFill>
              </a:rPr>
              <a:t> </a:t>
            </a:r>
            <a:r>
              <a:rPr lang="en-US" sz="4400" b="1" dirty="0" err="1">
                <a:solidFill>
                  <a:srgbClr val="FF0000"/>
                </a:solidFill>
              </a:rPr>
              <a:t>phẩm</a:t>
            </a:r>
            <a:r>
              <a:rPr lang="en-US" sz="4400" b="1" dirty="0">
                <a:solidFill>
                  <a:srgbClr val="FF0000"/>
                </a:solidFill>
              </a:rPr>
              <a:t> </a:t>
            </a:r>
            <a:r>
              <a:rPr lang="en-US" sz="4400" b="1" dirty="0" err="1">
                <a:solidFill>
                  <a:srgbClr val="FF0000"/>
                </a:solidFill>
              </a:rPr>
              <a:t>kém</a:t>
            </a:r>
            <a:r>
              <a:rPr lang="en-US" sz="4400" b="1" dirty="0">
                <a:solidFill>
                  <a:srgbClr val="FF0000"/>
                </a:solidFill>
              </a:rPr>
              <a:t>, </a:t>
            </a:r>
            <a:r>
              <a:rPr lang="en-US" sz="4400" b="1" dirty="0" err="1">
                <a:solidFill>
                  <a:srgbClr val="FF0000"/>
                </a:solidFill>
              </a:rPr>
              <a:t>thích</a:t>
            </a:r>
            <a:r>
              <a:rPr lang="en-US" sz="4400" b="1" dirty="0">
                <a:solidFill>
                  <a:srgbClr val="FF0000"/>
                </a:solidFill>
              </a:rPr>
              <a:t> </a:t>
            </a:r>
            <a:r>
              <a:rPr lang="en-US" sz="4400" b="1" dirty="0" err="1">
                <a:solidFill>
                  <a:srgbClr val="FF0000"/>
                </a:solidFill>
              </a:rPr>
              <a:t>cà</a:t>
            </a:r>
            <a:r>
              <a:rPr lang="en-US" sz="4400" b="1" dirty="0">
                <a:solidFill>
                  <a:srgbClr val="FF0000"/>
                </a:solidFill>
              </a:rPr>
              <a:t> </a:t>
            </a:r>
            <a:r>
              <a:rPr lang="en-US" sz="4400" b="1" dirty="0" err="1">
                <a:solidFill>
                  <a:srgbClr val="FF0000"/>
                </a:solidFill>
              </a:rPr>
              <a:t>khịa</a:t>
            </a:r>
            <a:r>
              <a:rPr lang="en-US" sz="4400" b="1" dirty="0">
                <a:solidFill>
                  <a:srgbClr val="FF0000"/>
                </a:solidFill>
              </a:rPr>
              <a:t>”</a:t>
            </a:r>
            <a:r>
              <a:rPr lang="en-US" sz="4400" dirty="0"/>
              <a:t>, the Obstacle will appear </a:t>
            </a:r>
            <a:r>
              <a:rPr lang="en-US" sz="4400" b="1" dirty="0">
                <a:solidFill>
                  <a:srgbClr val="FF0000"/>
                </a:solidFill>
              </a:rPr>
              <a:t>right on</a:t>
            </a:r>
            <a:r>
              <a:rPr lang="en-US" sz="4400" dirty="0"/>
              <a:t> the Food’s place, so you will have to wait.</a:t>
            </a:r>
          </a:p>
          <a:p>
            <a:pPr lvl="0" algn="ctr"/>
            <a:endParaRPr lang="en-US" sz="2000" dirty="0"/>
          </a:p>
          <a:p>
            <a:pPr lvl="0" algn="ctr"/>
            <a:r>
              <a:rPr lang="en-US" sz="2000" dirty="0"/>
              <a:t>There are two cheat codes to pass two annoying situations if you are the one with </a:t>
            </a:r>
            <a:r>
              <a:rPr lang="en-US" sz="2000" b="1" dirty="0">
                <a:solidFill>
                  <a:srgbClr val="FF0000"/>
                </a:solidFill>
              </a:rPr>
              <a:t>“</a:t>
            </a:r>
            <a:r>
              <a:rPr lang="en-US" sz="2000" b="1" dirty="0" err="1">
                <a:solidFill>
                  <a:srgbClr val="FF0000"/>
                </a:solidFill>
              </a:rPr>
              <a:t>nhân</a:t>
            </a:r>
            <a:r>
              <a:rPr lang="en-US" sz="2000" b="1" dirty="0">
                <a:solidFill>
                  <a:srgbClr val="FF0000"/>
                </a:solidFill>
              </a:rPr>
              <a:t> </a:t>
            </a:r>
            <a:r>
              <a:rPr lang="en-US" sz="2000" b="1" dirty="0" err="1">
                <a:solidFill>
                  <a:srgbClr val="FF0000"/>
                </a:solidFill>
              </a:rPr>
              <a:t>phẩm</a:t>
            </a:r>
            <a:r>
              <a:rPr lang="en-US" sz="2000" b="1" dirty="0">
                <a:solidFill>
                  <a:srgbClr val="FF0000"/>
                </a:solidFill>
              </a:rPr>
              <a:t> </a:t>
            </a:r>
            <a:r>
              <a:rPr lang="en-US" sz="2000" b="1" dirty="0" err="1">
                <a:solidFill>
                  <a:srgbClr val="FF0000"/>
                </a:solidFill>
              </a:rPr>
              <a:t>kém</a:t>
            </a:r>
            <a:r>
              <a:rPr lang="en-US" sz="2000" b="1" dirty="0">
                <a:solidFill>
                  <a:srgbClr val="FF0000"/>
                </a:solidFill>
              </a:rPr>
              <a:t>, </a:t>
            </a:r>
            <a:r>
              <a:rPr lang="en-US" sz="2000" b="1" dirty="0" err="1">
                <a:solidFill>
                  <a:srgbClr val="FF0000"/>
                </a:solidFill>
              </a:rPr>
              <a:t>thích</a:t>
            </a:r>
            <a:r>
              <a:rPr lang="en-US" sz="2000" b="1" dirty="0">
                <a:solidFill>
                  <a:srgbClr val="FF0000"/>
                </a:solidFill>
              </a:rPr>
              <a:t> </a:t>
            </a:r>
            <a:r>
              <a:rPr lang="en-US" sz="2000" b="1" dirty="0" err="1">
                <a:solidFill>
                  <a:srgbClr val="FF0000"/>
                </a:solidFill>
              </a:rPr>
              <a:t>cà</a:t>
            </a:r>
            <a:r>
              <a:rPr lang="en-US" sz="2000" b="1" dirty="0">
                <a:solidFill>
                  <a:srgbClr val="FF0000"/>
                </a:solidFill>
              </a:rPr>
              <a:t> </a:t>
            </a:r>
            <a:r>
              <a:rPr lang="en-US" sz="2000" b="1" dirty="0" err="1">
                <a:solidFill>
                  <a:srgbClr val="FF0000"/>
                </a:solidFill>
              </a:rPr>
              <a:t>khịa</a:t>
            </a:r>
            <a:r>
              <a:rPr lang="en-US" sz="2000" b="1" dirty="0">
                <a:solidFill>
                  <a:srgbClr val="FF0000"/>
                </a:solidFill>
              </a:rPr>
              <a:t>”</a:t>
            </a:r>
            <a:r>
              <a:rPr lang="en-US" sz="2000" dirty="0"/>
              <a:t>  </a:t>
            </a:r>
          </a:p>
        </p:txBody>
      </p:sp>
      <p:sp>
        <p:nvSpPr>
          <p:cNvPr id="2" name="Rectangle 2">
            <a:extLst>
              <a:ext uri="{FF2B5EF4-FFF2-40B4-BE49-F238E27FC236}">
                <a16:creationId xmlns:a16="http://schemas.microsoft.com/office/drawing/2014/main" id="{6C40F66F-F9C3-4871-BB3B-037A009BD6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4189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a:xfrm>
            <a:off x="0" y="0"/>
            <a:ext cx="12192000" cy="685800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21</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t>CONCLUSION</a:t>
            </a:r>
          </a:p>
        </p:txBody>
      </p:sp>
      <p:sp>
        <p:nvSpPr>
          <p:cNvPr id="8" name="Text Placeholder 2">
            <a:extLst>
              <a:ext uri="{FF2B5EF4-FFF2-40B4-BE49-F238E27FC236}">
                <a16:creationId xmlns:a16="http://schemas.microsoft.com/office/drawing/2014/main" id="{C8C9418E-3D59-49AC-A94C-FD3801C520A4}"/>
              </a:ext>
            </a:extLst>
          </p:cNvPr>
          <p:cNvSpPr txBox="1">
            <a:spLocks/>
          </p:cNvSpPr>
          <p:nvPr/>
        </p:nvSpPr>
        <p:spPr>
          <a:xfrm>
            <a:off x="512064" y="2980944"/>
            <a:ext cx="11167872" cy="108356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00" b="1" dirty="0">
                <a:solidFill>
                  <a:schemeClr val="bg2"/>
                </a:solidFill>
              </a:rPr>
              <a:t>WORTH-PLAYING GAMES</a:t>
            </a:r>
          </a:p>
          <a:p>
            <a:pPr marL="571500" indent="-571500" algn="just"/>
            <a:endParaRPr lang="en-US" sz="3600" dirty="0">
              <a:solidFill>
                <a:schemeClr val="bg2"/>
              </a:solidFill>
            </a:endParaRPr>
          </a:p>
        </p:txBody>
      </p:sp>
    </p:spTree>
    <p:extLst>
      <p:ext uri="{BB962C8B-B14F-4D97-AF65-F5344CB8AC3E}">
        <p14:creationId xmlns:p14="http://schemas.microsoft.com/office/powerpoint/2010/main" val="665219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5456" y="886753"/>
            <a:ext cx="11321087" cy="5596343"/>
          </a:xfrm>
        </p:spPr>
        <p:txBody>
          <a:bodyPr>
            <a:normAutofit/>
          </a:bodyPr>
          <a:lstStyle/>
          <a:p>
            <a:pPr marL="514350" indent="-514350">
              <a:buAutoNum type="arabicPeriod"/>
            </a:pPr>
            <a:r>
              <a:rPr lang="en-US" dirty="0"/>
              <a:t>SFML Library: </a:t>
            </a:r>
            <a:r>
              <a:rPr lang="en-US" dirty="0">
                <a:hlinkClick r:id="rId2">
                  <a:extLst>
                    <a:ext uri="{A12FA001-AC4F-418D-AE19-62706E023703}">
                      <ahyp:hlinkClr xmlns:ahyp="http://schemas.microsoft.com/office/drawing/2018/hyperlinkcolor" val="tx"/>
                    </a:ext>
                  </a:extLst>
                </a:hlinkClick>
              </a:rPr>
              <a:t>https://www.sfml-dev.org/index.php</a:t>
            </a:r>
            <a:endParaRPr lang="en-US" dirty="0"/>
          </a:p>
          <a:p>
            <a:pPr marL="514350" indent="-514350">
              <a:buAutoNum type="arabicPeriod"/>
            </a:pPr>
            <a:r>
              <a:rPr lang="en-US" dirty="0"/>
              <a:t>Git-Hub Repository: </a:t>
            </a:r>
            <a:r>
              <a:rPr lang="en-US" u="sng" dirty="0">
                <a:hlinkClick r:id="rId3">
                  <a:extLst>
                    <a:ext uri="{A12FA001-AC4F-418D-AE19-62706E023703}">
                      <ahyp:hlinkClr xmlns:ahyp="http://schemas.microsoft.com/office/drawing/2018/hyperlinkcolor" val="tx"/>
                    </a:ext>
                  </a:extLst>
                </a:hlinkClick>
              </a:rPr>
              <a:t>https://github.com/IchiruTake/Snake-Game-at-IU</a:t>
            </a:r>
            <a:endParaRPr lang="en-US"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z="1600" b="1" smtClean="0"/>
              <a:pPr/>
              <a:t>22</a:t>
            </a:fld>
            <a:endParaRPr lang="en-US" sz="1600"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0"/>
            <a:ext cx="12192000" cy="8867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CITATIONS</a:t>
            </a:r>
          </a:p>
        </p:txBody>
      </p:sp>
    </p:spTree>
    <p:extLst>
      <p:ext uri="{BB962C8B-B14F-4D97-AF65-F5344CB8AC3E}">
        <p14:creationId xmlns:p14="http://schemas.microsoft.com/office/powerpoint/2010/main" val="157402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0" y="0"/>
            <a:ext cx="9780102" cy="6804025"/>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458200" y="2798354"/>
            <a:ext cx="3733800" cy="907989"/>
          </a:xfrm>
        </p:spPr>
        <p:txBody>
          <a:bodyPr/>
          <a:lstStyle/>
          <a:p>
            <a:pPr algn="ctr"/>
            <a:r>
              <a:rPr lang="en-US" sz="4400" dirty="0">
                <a:solidFill>
                  <a:schemeClr val="tx1"/>
                </a:solidFill>
              </a:rPr>
              <a:t>THANK  YOU</a:t>
            </a:r>
            <a:endParaRPr lang="en-US" sz="8000" dirty="0"/>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normAutofit fontScale="70000" lnSpcReduction="20000"/>
          </a:bodyPr>
          <a:lstStyle/>
          <a:p>
            <a:r>
              <a:rPr lang="en-US" dirty="0"/>
              <a:t>Pham Hoang Minh</a:t>
            </a:r>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normAutofit fontScale="70000" lnSpcReduction="20000"/>
          </a:bodyPr>
          <a:lstStyle/>
          <a:p>
            <a:r>
              <a:rPr lang="en-US" dirty="0"/>
              <a:t>ITITIU19031</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5495" y="435510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solidFill>
            <a:schemeClr val="tx1">
              <a:lumMod val="75000"/>
              <a:lumOff val="25000"/>
            </a:schemeClr>
          </a:solidFill>
        </p:spPr>
        <p:txBody>
          <a:bodyPr>
            <a:normAutofit fontScale="55000" lnSpcReduction="20000"/>
          </a:bodyPr>
          <a:lstStyle/>
          <a:p>
            <a:r>
              <a:rPr lang="en-US" dirty="0"/>
              <a:t>ITITIU19031@student.hcmiu.edu.vn</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85495" y="4703551"/>
            <a:ext cx="218900" cy="218900"/>
          </a:xfrm>
          <a:prstGeom prst="rect">
            <a:avLst/>
          </a:prstGeom>
        </p:spPr>
      </p:pic>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solidFill>
            <a:schemeClr val="tx1">
              <a:lumMod val="75000"/>
              <a:lumOff val="25000"/>
            </a:schemeClr>
          </a:solidFill>
        </p:spPr>
        <p:txBody>
          <a:bodyPr>
            <a:normAutofit fontScale="70000" lnSpcReduction="20000"/>
          </a:bodyPr>
          <a:lstStyle/>
          <a:p>
            <a:r>
              <a:rPr lang="en-US" dirty="0"/>
              <a:t>Group 01</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72552" y="5040763"/>
            <a:ext cx="244786" cy="244786"/>
          </a:xfrm>
          <a:prstGeom prst="rect">
            <a:avLst/>
          </a:prstGeom>
        </p:spPr>
      </p:pic>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z="1600" b="1" smtClean="0"/>
              <a:pPr/>
              <a:t>23</a:t>
            </a:fld>
            <a:endParaRPr lang="en-US" b="1" dirty="0"/>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3</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HA MINH KHOA  </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ITITIU19020 (70% / 3)</a:t>
            </a:r>
          </a:p>
        </p:txBody>
      </p:sp>
      <p:pic>
        <p:nvPicPr>
          <p:cNvPr id="1026" name="Picture 2" descr="https://scontent.fsgn5-5.fna.fbcdn.net/v/t1.0-1/p100x100/80352104_2559994980899790_5938508618545496064_n.jpg?_nc_cat=100&amp;_nc_sid=7206a8&amp;_nc_ohc=8fzfeo518o8AX8AkdGS&amp;_nc_ht=scontent.fsgn5-5.fna&amp;_nc_tp=6&amp;oh=ae4f147bd01c6943f4a0b3175cc32eb7&amp;oe=5EFE9F10">
            <a:extLst>
              <a:ext uri="{FF2B5EF4-FFF2-40B4-BE49-F238E27FC236}">
                <a16:creationId xmlns:a16="http://schemas.microsoft.com/office/drawing/2014/main" id="{1EB965B2-5BCA-4C1D-A77D-17B5CA0BA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90" y="222601"/>
            <a:ext cx="3918820" cy="388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2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4</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TRUONG NHAT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ITITIU19194 (70% / 3)</a:t>
            </a:r>
          </a:p>
        </p:txBody>
      </p:sp>
      <p:pic>
        <p:nvPicPr>
          <p:cNvPr id="3074" name="Picture 2" descr="https://scontent.fsgn5-6.fna.fbcdn.net/v/t1.0-1/p100x100/87058060_2344593752498828_3667983400284717056_o.jpg?_nc_cat=106&amp;_nc_sid=7206a8&amp;_nc_ohc=EBIVzNPaQXAAX-Aw-pW&amp;_nc_ht=scontent.fsgn5-6.fna&amp;_nc_tp=6&amp;oh=28d8ea0bc55a4d3127f28a57f295fc6d&amp;oe=5F01DA1B">
            <a:extLst>
              <a:ext uri="{FF2B5EF4-FFF2-40B4-BE49-F238E27FC236}">
                <a16:creationId xmlns:a16="http://schemas.microsoft.com/office/drawing/2014/main" id="{B7E83DA9-7342-4D1D-BDC7-A2173795F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5" y="298326"/>
            <a:ext cx="4102871" cy="410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0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04200" y="452257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067412" y="4637400"/>
            <a:ext cx="4648200" cy="985000"/>
          </a:xfrm>
        </p:spPr>
        <p:txBody>
          <a:bodyPr>
            <a:noAutofit/>
          </a:bodyPr>
          <a:lstStyle/>
          <a:p>
            <a:pPr algn="ctr"/>
            <a:r>
              <a:rPr lang="en-US" dirty="0"/>
              <a:t>About Us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xfrm>
            <a:off x="9138306" y="6380699"/>
            <a:ext cx="2743200" cy="365125"/>
          </a:xfrm>
          <a:solidFill>
            <a:schemeClr val="tx1">
              <a:lumMod val="95000"/>
              <a:lumOff val="5000"/>
            </a:schemeClr>
          </a:solidFill>
        </p:spPr>
        <p:txBody>
          <a:bodyPr/>
          <a:lstStyle/>
          <a:p>
            <a:fld id="{19B51A1E-902D-48AF-9020-955120F399B6}" type="slidenum">
              <a:rPr lang="en-US" sz="1600" b="1" smtClean="0">
                <a:latin typeface="Ebrima" panose="02000000000000000000" pitchFamily="2" charset="0"/>
                <a:ea typeface="Ebrima" panose="02000000000000000000" pitchFamily="2" charset="0"/>
                <a:cs typeface="Ebrima" panose="02000000000000000000" pitchFamily="2" charset="0"/>
              </a:rPr>
              <a:pPr/>
              <a:t>5</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sp>
        <p:nvSpPr>
          <p:cNvPr id="12" name="Subtitle 2">
            <a:extLst>
              <a:ext uri="{FF2B5EF4-FFF2-40B4-BE49-F238E27FC236}">
                <a16:creationId xmlns:a16="http://schemas.microsoft.com/office/drawing/2014/main" id="{E3655FB9-EA8A-4022-9157-07BB039C6A8F}"/>
              </a:ext>
            </a:extLst>
          </p:cNvPr>
          <p:cNvSpPr txBox="1">
            <a:spLocks/>
          </p:cNvSpPr>
          <p:nvPr/>
        </p:nvSpPr>
        <p:spPr>
          <a:xfrm>
            <a:off x="0" y="4280933"/>
            <a:ext cx="6096000" cy="1187388"/>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latin typeface="Calibri" panose="020F0502020204030204" pitchFamily="34" charset="0"/>
                <a:cs typeface="Calibri" panose="020F0502020204030204" pitchFamily="34" charset="0"/>
              </a:rPr>
              <a:t>Member: TRAN MINH QUANG</a:t>
            </a:r>
          </a:p>
          <a:p>
            <a:pPr marL="0" indent="0" algn="ctr">
              <a:buNone/>
            </a:pPr>
            <a:r>
              <a:rPr lang="en-US" sz="3600" dirty="0">
                <a:solidFill>
                  <a:srgbClr val="FF0000"/>
                </a:solidFill>
                <a:latin typeface="Calibri" panose="020F0502020204030204" pitchFamily="34" charset="0"/>
                <a:cs typeface="Calibri" panose="020F0502020204030204" pitchFamily="34" charset="0"/>
              </a:rPr>
              <a:t>ID: ITITIU19192 (70% / 3)</a:t>
            </a:r>
          </a:p>
        </p:txBody>
      </p:sp>
      <p:pic>
        <p:nvPicPr>
          <p:cNvPr id="2050" name="Picture 2" descr="https://scontent.fsgn5-5.fna.fbcdn.net/v/t1.0-9/97281293_286390602369308_3108143226524008448_n.jpg?_nc_cat=100&amp;_nc_sid=e3f864&amp;_nc_ohc=1Rel9YBcvcoAX8jsKZS&amp;_nc_ht=scontent.fsgn5-5.fna&amp;oh=13a2300cf19bf19d00478af585314be7&amp;oe=5EFFE358">
            <a:extLst>
              <a:ext uri="{FF2B5EF4-FFF2-40B4-BE49-F238E27FC236}">
                <a16:creationId xmlns:a16="http://schemas.microsoft.com/office/drawing/2014/main" id="{49E09E4C-18DD-4384-BCE4-2AFF34FA3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32" y="358736"/>
            <a:ext cx="5060535" cy="356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5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z="1600" b="1" smtClean="0">
                <a:latin typeface="Ebrima" panose="02000000000000000000" pitchFamily="2" charset="0"/>
                <a:ea typeface="Ebrima" panose="02000000000000000000" pitchFamily="2" charset="0"/>
                <a:cs typeface="Ebrima" panose="02000000000000000000" pitchFamily="2" charset="0"/>
              </a:rPr>
              <a:t>6</a:t>
            </a:fld>
            <a:endParaRPr lang="en-US" sz="1600" b="1" dirty="0">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FE5642D2-8525-4A12-B582-272852BE77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algn="ctr"/>
            <a:r>
              <a:rPr lang="en-US" sz="3000" dirty="0">
                <a:hlinkClick r:id="rId2">
                  <a:extLst>
                    <a:ext uri="{A12FA001-AC4F-418D-AE19-62706E023703}">
                      <ahyp:hlinkClr xmlns:ahyp="http://schemas.microsoft.com/office/drawing/2018/hyperlinkcolor" val="tx"/>
                    </a:ext>
                  </a:extLst>
                </a:hlinkClick>
              </a:rPr>
              <a:t>https://www.sfml-dev.org/index.php</a:t>
            </a:r>
            <a:endParaRPr lang="en-US" sz="3000" dirty="0"/>
          </a:p>
          <a:p>
            <a:pPr marL="457200" indent="-457200">
              <a:buFont typeface="Arial" panose="020B0604020202020204" pitchFamily="34" charset="0"/>
              <a:buChar char="•"/>
            </a:pPr>
            <a:r>
              <a:rPr lang="en-US" sz="3000" dirty="0"/>
              <a:t>Multi-media, multi-platform, and multi-language.</a:t>
            </a:r>
          </a:p>
          <a:p>
            <a:pPr marL="457200" indent="-457200" algn="just">
              <a:buFont typeface="Arial" panose="020B0604020202020204" pitchFamily="34" charset="0"/>
              <a:buChar char="•"/>
            </a:pPr>
            <a:r>
              <a:rPr lang="en-US" sz="3000" dirty="0"/>
              <a:t>Tutorial: included in GitHub with the name: Snake-Game-at-IU (public) – Full instruction to install the game</a:t>
            </a:r>
          </a:p>
          <a:p>
            <a:pPr marL="571500" indent="-571500">
              <a:buFont typeface="Arial" panose="020B0604020202020204" pitchFamily="34" charset="0"/>
              <a:buChar char="•"/>
            </a:pPr>
            <a:endParaRPr lang="en-US" sz="30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7</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SFML Library</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Three types of Fruit with random generator:</a:t>
            </a:r>
          </a:p>
          <a:p>
            <a:pPr marL="742950" indent="-742950" algn="just">
              <a:buFont typeface="+mj-lt"/>
              <a:buAutoNum type="arabicPeriod"/>
            </a:pPr>
            <a:r>
              <a:rPr lang="en-US" sz="3600" dirty="0"/>
              <a:t>Apple: 2 points</a:t>
            </a:r>
          </a:p>
          <a:p>
            <a:pPr marL="742950" indent="-742950" algn="just">
              <a:buFont typeface="+mj-lt"/>
              <a:buAutoNum type="arabicPeriod"/>
            </a:pPr>
            <a:r>
              <a:rPr lang="en-US" sz="3600" dirty="0"/>
              <a:t>Melon: 5 points</a:t>
            </a:r>
          </a:p>
          <a:p>
            <a:pPr marL="742950" indent="-742950" algn="just">
              <a:buFont typeface="+mj-lt"/>
              <a:buAutoNum type="arabicPeriod"/>
            </a:pPr>
            <a:r>
              <a:rPr lang="en-US" sz="3600" dirty="0"/>
              <a:t>Strawberry: 10 points</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Food</a:t>
            </a:r>
          </a:p>
        </p:txBody>
      </p:sp>
      <p:pic>
        <p:nvPicPr>
          <p:cNvPr id="4098" name="Picture 2" descr="Buy Fresh Gala Apples Online | Walmart Canada">
            <a:extLst>
              <a:ext uri="{FF2B5EF4-FFF2-40B4-BE49-F238E27FC236}">
                <a16:creationId xmlns:a16="http://schemas.microsoft.com/office/drawing/2014/main" id="{FC0437DC-40F4-41A7-AF80-8E2FD2083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45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termelon (Có hình ảnh)">
            <a:extLst>
              <a:ext uri="{FF2B5EF4-FFF2-40B4-BE49-F238E27FC236}">
                <a16:creationId xmlns:a16="http://schemas.microsoft.com/office/drawing/2014/main" id="{8F606EA4-D85E-4846-ACB8-4FD3063BA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544" y="422822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ikTok videos show how to remove worms from strawberries with salt ...">
            <a:extLst>
              <a:ext uri="{FF2B5EF4-FFF2-40B4-BE49-F238E27FC236}">
                <a16:creationId xmlns:a16="http://schemas.microsoft.com/office/drawing/2014/main" id="{F9BCBDC2-3423-4281-AABA-3833998F5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6644" y="4404436"/>
            <a:ext cx="2552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8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8</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pic>
        <p:nvPicPr>
          <p:cNvPr id="5128" name="Picture 8" descr="additional-features | MiCloud">
            <a:extLst>
              <a:ext uri="{FF2B5EF4-FFF2-40B4-BE49-F238E27FC236}">
                <a16:creationId xmlns:a16="http://schemas.microsoft.com/office/drawing/2014/main" id="{0066AD13-9665-4BE0-A2DC-7C739E5CE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238375"/>
            <a:ext cx="1905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18">
            <a:extLst>
              <a:ext uri="{FF2B5EF4-FFF2-40B4-BE49-F238E27FC236}">
                <a16:creationId xmlns:a16="http://schemas.microsoft.com/office/drawing/2014/main" id="{7125E42A-8C49-443A-9EEE-F92B38DBB5FA}"/>
              </a:ext>
            </a:extLst>
          </p:cNvPr>
          <p:cNvPicPr>
            <a:picLocks noGrp="1" noChangeAspect="1"/>
          </p:cNvPicPr>
          <p:nvPr>
            <p:ph type="pic" sz="quarter" idx="14"/>
          </p:nvPr>
        </p:nvPicPr>
        <p:blipFill>
          <a:blip r:embed="rId3"/>
          <a:srcRect t="3427" b="3427"/>
          <a:stretch>
            <a:fillRect/>
          </a:stretch>
        </p:blipFill>
        <p:spPr/>
      </p:pic>
      <p:sp>
        <p:nvSpPr>
          <p:cNvPr id="7" name="Title 1">
            <a:extLst>
              <a:ext uri="{FF2B5EF4-FFF2-40B4-BE49-F238E27FC236}">
                <a16:creationId xmlns:a16="http://schemas.microsoft.com/office/drawing/2014/main" id="{0EB19C60-94EA-4C31-A50C-DFB7B5A00BDF}"/>
              </a:ext>
            </a:extLst>
          </p:cNvPr>
          <p:cNvSpPr txBox="1">
            <a:spLocks/>
          </p:cNvSpPr>
          <p:nvPr/>
        </p:nvSpPr>
        <p:spPr>
          <a:xfrm>
            <a:off x="0" y="0"/>
            <a:ext cx="12192000" cy="15727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6000" dirty="0">
                <a:solidFill>
                  <a:srgbClr val="FF0000"/>
                </a:solidFill>
              </a:rPr>
              <a:t>ADDITIONAL FEATURES</a:t>
            </a:r>
          </a:p>
        </p:txBody>
      </p:sp>
    </p:spTree>
    <p:extLst>
      <p:ext uri="{BB962C8B-B14F-4D97-AF65-F5344CB8AC3E}">
        <p14:creationId xmlns:p14="http://schemas.microsoft.com/office/powerpoint/2010/main" val="373358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1" y="941033"/>
            <a:ext cx="5876543" cy="5430317"/>
          </a:xfrm>
        </p:spPr>
        <p:txBody>
          <a:bodyPr>
            <a:normAutofit/>
          </a:bodyPr>
          <a:lstStyle/>
          <a:p>
            <a:pPr marL="457200" indent="-457200" algn="just">
              <a:buFont typeface="Arial" panose="020B0604020202020204" pitchFamily="34" charset="0"/>
              <a:buChar char="•"/>
            </a:pPr>
            <a:r>
              <a:rPr lang="en-US" sz="3600" dirty="0"/>
              <a:t>Six (06) suitable music included</a:t>
            </a:r>
          </a:p>
          <a:p>
            <a:pPr marL="457200" indent="-457200" algn="just">
              <a:buFont typeface="Arial" panose="020B0604020202020204" pitchFamily="34" charset="0"/>
              <a:buChar char="•"/>
            </a:pPr>
            <a:r>
              <a:rPr lang="en-US" sz="3600" dirty="0"/>
              <a:t>Can choose to </a:t>
            </a:r>
            <a:r>
              <a:rPr lang="en-US" sz="3600" b="1" u="sng" dirty="0"/>
              <a:t>pause or replay</a:t>
            </a:r>
            <a:r>
              <a:rPr lang="en-US" sz="3600" dirty="0"/>
              <a:t> that music again without causing troubles</a:t>
            </a:r>
          </a:p>
          <a:p>
            <a:pPr marL="457200" indent="-457200" algn="just">
              <a:buFont typeface="Arial" panose="020B0604020202020204" pitchFamily="34" charset="0"/>
              <a:buChar char="•"/>
            </a:pPr>
            <a:r>
              <a:rPr lang="en-US" sz="3600" dirty="0"/>
              <a:t>Restart function: Reset the game and randomize music </a:t>
            </a:r>
          </a:p>
          <a:p>
            <a:pPr marL="571500" indent="-571500">
              <a:buFont typeface="Arial" panose="020B0604020202020204" pitchFamily="34" charset="0"/>
              <a:buChar char="•"/>
            </a:pPr>
            <a:endParaRPr lang="en-US" sz="360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53088" y="6371351"/>
            <a:ext cx="438912" cy="432000"/>
          </a:xfrm>
          <a:solidFill>
            <a:schemeClr val="tx1">
              <a:lumMod val="95000"/>
              <a:lumOff val="5000"/>
            </a:schemeClr>
          </a:solidFill>
        </p:spPr>
        <p:txBody>
          <a:bodyPr/>
          <a:lstStyle/>
          <a:p>
            <a:fld id="{19B51A1E-902D-48AF-9020-955120F399B6}" type="slidenum">
              <a:rPr lang="en-US" sz="1600" b="1" smtClean="0"/>
              <a:pPr/>
              <a:t>9</a:t>
            </a:fld>
            <a:endParaRPr lang="en-US" b="1" dirty="0"/>
          </a:p>
        </p:txBody>
      </p:sp>
      <p:sp>
        <p:nvSpPr>
          <p:cNvPr id="10" name="Title 1">
            <a:extLst>
              <a:ext uri="{FF2B5EF4-FFF2-40B4-BE49-F238E27FC236}">
                <a16:creationId xmlns:a16="http://schemas.microsoft.com/office/drawing/2014/main" id="{0E36D181-B20E-4762-96E9-E879C32B34A9}"/>
              </a:ext>
            </a:extLst>
          </p:cNvPr>
          <p:cNvSpPr txBox="1">
            <a:spLocks/>
          </p:cNvSpPr>
          <p:nvPr/>
        </p:nvSpPr>
        <p:spPr>
          <a:xfrm>
            <a:off x="0" y="8332"/>
            <a:ext cx="5876544"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Music</a:t>
            </a:r>
          </a:p>
        </p:txBody>
      </p:sp>
      <p:sp>
        <p:nvSpPr>
          <p:cNvPr id="5" name="Text Placeholder 2">
            <a:extLst>
              <a:ext uri="{FF2B5EF4-FFF2-40B4-BE49-F238E27FC236}">
                <a16:creationId xmlns:a16="http://schemas.microsoft.com/office/drawing/2014/main" id="{8ABFBB5A-0845-4E1F-934C-A0A6D79EDDA4}"/>
              </a:ext>
            </a:extLst>
          </p:cNvPr>
          <p:cNvSpPr txBox="1">
            <a:spLocks/>
          </p:cNvSpPr>
          <p:nvPr/>
        </p:nvSpPr>
        <p:spPr>
          <a:xfrm>
            <a:off x="6095999" y="941032"/>
            <a:ext cx="6096000" cy="54303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Arial" panose="020B0604020202020204" pitchFamily="34" charset="0"/>
              <a:buChar char="•"/>
            </a:pPr>
            <a:r>
              <a:rPr lang="en-US" sz="3600" dirty="0"/>
              <a:t>Immediate troubles from players. How to solve?</a:t>
            </a:r>
          </a:p>
          <a:p>
            <a:pPr marL="571500" indent="-571500" algn="just">
              <a:buFont typeface="Arial" panose="020B0604020202020204" pitchFamily="34" charset="0"/>
              <a:buChar char="•"/>
            </a:pPr>
            <a:r>
              <a:rPr lang="en-US" sz="3600" dirty="0"/>
              <a:t>Pause, Replay, Restart, Mode Changing, and Exit button </a:t>
            </a:r>
          </a:p>
          <a:p>
            <a:pPr marL="571500" indent="-571500">
              <a:buFont typeface="Arial" panose="020B0604020202020204" pitchFamily="34" charset="0"/>
              <a:buChar char="•"/>
            </a:pPr>
            <a:endParaRPr lang="en-US" sz="3600" dirty="0"/>
          </a:p>
        </p:txBody>
      </p:sp>
      <p:sp>
        <p:nvSpPr>
          <p:cNvPr id="6" name="Title 1">
            <a:extLst>
              <a:ext uri="{FF2B5EF4-FFF2-40B4-BE49-F238E27FC236}">
                <a16:creationId xmlns:a16="http://schemas.microsoft.com/office/drawing/2014/main" id="{4131E5BE-6728-482C-AEF9-27942B26588E}"/>
              </a:ext>
            </a:extLst>
          </p:cNvPr>
          <p:cNvSpPr txBox="1">
            <a:spLocks/>
          </p:cNvSpPr>
          <p:nvPr/>
        </p:nvSpPr>
        <p:spPr>
          <a:xfrm>
            <a:off x="5876544" y="-31618"/>
            <a:ext cx="6315455" cy="101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tx1">
                    <a:lumMod val="75000"/>
                    <a:lumOff val="25000"/>
                  </a:schemeClr>
                </a:solidFill>
                <a:latin typeface="+mj-lt"/>
                <a:ea typeface="+mj-ea"/>
                <a:cs typeface="+mj-cs"/>
              </a:defRPr>
            </a:lvl1pPr>
          </a:lstStyle>
          <a:p>
            <a:pPr algn="ctr"/>
            <a:r>
              <a:rPr lang="en-US" sz="4800" dirty="0"/>
              <a:t>Game Status</a:t>
            </a:r>
          </a:p>
        </p:txBody>
      </p:sp>
      <p:pic>
        <p:nvPicPr>
          <p:cNvPr id="6146" name="Picture 2" descr="Sample for Common IELTS Speaking Part 1 – Topic: Music | Cô Quỳnh ...">
            <a:extLst>
              <a:ext uri="{FF2B5EF4-FFF2-40B4-BE49-F238E27FC236}">
                <a16:creationId xmlns:a16="http://schemas.microsoft.com/office/drawing/2014/main" id="{73DDDE45-46E6-48B7-8F5F-0159ADFFD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439" y="3231642"/>
            <a:ext cx="5159120" cy="302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48123"/>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2006/documentManagement/types"/>
    <ds:schemaRef ds:uri="http://purl.org/dc/terms/"/>
    <ds:schemaRef ds:uri="http://purl.org/dc/elements/1.1/"/>
    <ds:schemaRef ds:uri="http://www.w3.org/XML/1998/namespace"/>
    <ds:schemaRef ds:uri="http://purl.org/dc/dcmitype/"/>
    <ds:schemaRef ds:uri="http://schemas.openxmlformats.org/package/2006/metadata/core-properties"/>
    <ds:schemaRef ds:uri="http://schemas.microsoft.com/office/infopath/2007/PartnerControl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844</Words>
  <Application>Microsoft Office PowerPoint</Application>
  <PresentationFormat>Widescreen</PresentationFormat>
  <Paragraphs>187</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Times New Roman</vt:lpstr>
      <vt:lpstr>Cambria Math</vt:lpstr>
      <vt:lpstr>Ebrima</vt:lpstr>
      <vt:lpstr>Arial</vt:lpstr>
      <vt:lpstr>Calibri</vt:lpstr>
      <vt:lpstr>Speak Pro</vt:lpstr>
      <vt:lpstr>Avenir Next LT Pro</vt:lpstr>
      <vt:lpstr>Symbol</vt:lpstr>
      <vt:lpstr>Office Theme</vt:lpstr>
      <vt:lpstr>SNAKE GAME PROJECT At IU, June 08th 2020, Semester 2 (2019 – 2020) </vt:lpstr>
      <vt:lpstr>About Us</vt:lpstr>
      <vt:lpstr>About Us</vt:lpstr>
      <vt:lpstr>About Us</vt:lpstr>
      <vt:lpstr>About Us</vt:lpstr>
      <vt:lpstr>PowerPoint Presentation</vt:lpstr>
      <vt:lpstr>PowerPoint Presentation</vt:lpstr>
      <vt:lpstr>Large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image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2020-04-26T18:12:57Z</dcterms:created>
  <dcterms:modified xsi:type="dcterms:W3CDTF">2020-06-09T06:22:23Z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